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7"/>
  </p:notesMasterIdLst>
  <p:handoutMasterIdLst>
    <p:handoutMasterId r:id="rId18"/>
  </p:handoutMasterIdLst>
  <p:sldIdLst>
    <p:sldId id="1368" r:id="rId5"/>
    <p:sldId id="1378" r:id="rId6"/>
    <p:sldId id="1369" r:id="rId7"/>
    <p:sldId id="1422" r:id="rId8"/>
    <p:sldId id="1420" r:id="rId9"/>
    <p:sldId id="1423" r:id="rId10"/>
    <p:sldId id="1379" r:id="rId11"/>
    <p:sldId id="1421" r:id="rId12"/>
    <p:sldId id="1364" r:id="rId13"/>
    <p:sldId id="1392" r:id="rId14"/>
    <p:sldId id="1393" r:id="rId15"/>
    <p:sldId id="1419" r:id="rId16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454"/>
    <a:srgbClr val="2D93AA"/>
    <a:srgbClr val="FFFFFF"/>
    <a:srgbClr val="00BBC9"/>
    <a:srgbClr val="F3F3F3"/>
    <a:srgbClr val="144D63"/>
    <a:srgbClr val="000000"/>
    <a:srgbClr val="525252"/>
    <a:srgbClr val="EAEAEA"/>
    <a:srgbClr val="E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3515" autoAdjust="0"/>
  </p:normalViewPr>
  <p:slideViewPr>
    <p:cSldViewPr snapToGrid="0">
      <p:cViewPr varScale="1">
        <p:scale>
          <a:sx n="102" d="100"/>
          <a:sy n="102" d="100"/>
        </p:scale>
        <p:origin x="138" y="15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50" d="100"/>
          <a:sy n="150" d="100"/>
        </p:scale>
        <p:origin x="-4216" y="-8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/>
              <a:t>9/11/2017 4:24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Arial" panose="020B0604020202020204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CA8E1BB1-B036-4140-B110-296DC0701D04}" type="datetime8">
              <a:rPr lang="en-US" smtClean="0"/>
              <a:t>9/11/2017 4:24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9/11/2017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349E81-A09C-694F-8B7B-0101822D54DB}" type="datetime8">
              <a:rPr lang="en-US" smtClean="0"/>
              <a:t>9/11/2017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1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9/11/2017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9/11/2017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6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9/11/2017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9/11/2017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81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9/11/2017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576509-A716-D148-9231-A6AE3B93417D}" type="datetime8">
              <a:rPr lang="en-US" smtClean="0"/>
              <a:t>9/11/2017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28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77E7D8-EC05-C049-AD69-D5EDEF12D8E3}" type="datetime8">
              <a:rPr lang="en-US" smtClean="0"/>
              <a:t>9/11/2017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7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Purple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dientGandt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62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dientGandtRe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570391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03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00BBC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8526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lated Sessions-Purp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60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Blue"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662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Purple"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dientStackedBarPurp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71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Blu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Blu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Purpl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6887424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Purpl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3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Green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_Red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HeaderRed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_Blu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Purpl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4908" y="385384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3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Green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532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7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HeaderBlue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4468227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HeaderRed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3095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HeaderGreen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3901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31060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n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smtClean="0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4630401" cy="8229600"/>
          </a:xfrm>
        </p:spPr>
        <p:txBody>
          <a:bodyPr/>
          <a:lstStyle/>
          <a:p>
            <a:r>
              <a:rPr lang="en-US" dirty="0"/>
              <a:t>Tap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sz="2400"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Revers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>
            <a:lvl1pPr>
              <a:defRPr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Sample Code Slide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b="0" i="0">
                <a:latin typeface="Consolas"/>
                <a:cs typeface="Consolas"/>
              </a:defRPr>
            </a:lvl1pPr>
          </a:lstStyle>
          <a:p>
            <a:pPr lvl="0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Edit Master text styles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 smtClean="0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82930" y="345662"/>
            <a:ext cx="1472148" cy="5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20770003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150454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904" y="458319"/>
            <a:ext cx="1755469" cy="603106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3479"/>
            <a:ext cx="651881" cy="4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an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32699" y="461201"/>
            <a:ext cx="1747081" cy="600224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6" y="1830573"/>
            <a:ext cx="648383" cy="4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29848" y="459182"/>
            <a:ext cx="1752957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7995" y="1820073"/>
            <a:ext cx="658675" cy="4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ircleLines_Transparent.png"/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Heatmap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StackedBar_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andt_Transparent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ines_Transparent.png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dientGandt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2" name="Rectangle 1"/>
          <p:cNvSpPr/>
          <p:nvPr userDrawn="1"/>
        </p:nvSpPr>
        <p:spPr>
          <a:xfrm>
            <a:off x="5407146" y="7544047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© 2017 Tableau Software.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StackedBar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70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043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8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Blu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Gandt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713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2885510" y="347476"/>
            <a:ext cx="1471238" cy="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42" r:id="rId2"/>
    <p:sldLayoutId id="2147484355" r:id="rId3"/>
    <p:sldLayoutId id="2147484356" r:id="rId4"/>
    <p:sldLayoutId id="2147484300" r:id="rId5"/>
    <p:sldLayoutId id="2147484343" r:id="rId6"/>
    <p:sldLayoutId id="2147484358" r:id="rId7"/>
    <p:sldLayoutId id="2147484357" r:id="rId8"/>
    <p:sldLayoutId id="2147484266" r:id="rId9"/>
    <p:sldLayoutId id="2147484340" r:id="rId10"/>
    <p:sldLayoutId id="2147484341" r:id="rId11"/>
    <p:sldLayoutId id="2147484331" r:id="rId12"/>
    <p:sldLayoutId id="2147484332" r:id="rId13"/>
    <p:sldLayoutId id="2147484344" r:id="rId14"/>
    <p:sldLayoutId id="2147484345" r:id="rId15"/>
    <p:sldLayoutId id="2147484333" r:id="rId16"/>
    <p:sldLayoutId id="2147484249" r:id="rId17"/>
    <p:sldLayoutId id="2147484334" r:id="rId18"/>
    <p:sldLayoutId id="2147484346" r:id="rId19"/>
    <p:sldLayoutId id="2147484347" r:id="rId20"/>
    <p:sldLayoutId id="2147484348" r:id="rId21"/>
    <p:sldLayoutId id="2147484349" r:id="rId22"/>
    <p:sldLayoutId id="2147484351" r:id="rId23"/>
    <p:sldLayoutId id="2147484352" r:id="rId24"/>
    <p:sldLayoutId id="2147484354" r:id="rId25"/>
    <p:sldLayoutId id="2147484360" r:id="rId26"/>
    <p:sldLayoutId id="2147484361" r:id="rId27"/>
    <p:sldLayoutId id="2147484363" r:id="rId28"/>
    <p:sldLayoutId id="2147484362" r:id="rId29"/>
    <p:sldLayoutId id="2147484364" r:id="rId30"/>
    <p:sldLayoutId id="2147484365" r:id="rId31"/>
    <p:sldLayoutId id="2147484295" r:id="rId32"/>
    <p:sldLayoutId id="2147484359" r:id="rId33"/>
    <p:sldLayoutId id="2147484337" r:id="rId34"/>
    <p:sldLayoutId id="2147484315" r:id="rId35"/>
    <p:sldLayoutId id="2147484336" r:id="rId36"/>
    <p:sldLayoutId id="2147484335" r:id="rId37"/>
    <p:sldLayoutId id="2147484338" r:id="rId38"/>
    <p:sldLayoutId id="2147484339" r:id="rId39"/>
    <p:sldLayoutId id="2147484309" r:id="rId40"/>
    <p:sldLayoutId id="2147484324" r:id="rId41"/>
    <p:sldLayoutId id="2147484323" r:id="rId42"/>
    <p:sldLayoutId id="2147484326" r:id="rId43"/>
    <p:sldLayoutId id="2147484327" r:id="rId44"/>
    <p:sldLayoutId id="2147484256" r:id="rId45"/>
    <p:sldLayoutId id="2147484316" r:id="rId46"/>
    <p:sldLayoutId id="2147484317" r:id="rId47"/>
    <p:sldLayoutId id="2147484319" r:id="rId48"/>
    <p:sldLayoutId id="2147484320" r:id="rId49"/>
    <p:sldLayoutId id="2147484321" r:id="rId50"/>
    <p:sldLayoutId id="2147484313" r:id="rId51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1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4588" y="199472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588" y="5475288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4588" y="3710815"/>
            <a:ext cx="9682162" cy="16466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SESSION REPEATS</a:t>
            </a:r>
          </a:p>
        </p:txBody>
      </p:sp>
    </p:spTree>
    <p:extLst>
      <p:ext uri="{BB962C8B-B14F-4D97-AF65-F5344CB8AC3E}">
        <p14:creationId xmlns:p14="http://schemas.microsoft.com/office/powerpoint/2010/main" val="26181730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5293" y="200552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5293" y="3721615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5293" y="5437702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Friday, October 23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6258524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1342" y="1762800"/>
            <a:ext cx="68780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sz="5400" b="1" kern="0" spc="-120" dirty="0">
                <a:ln w="3175">
                  <a:noFill/>
                </a:ln>
                <a:solidFill>
                  <a:srgbClr val="FFFFFF"/>
                </a:solidFill>
                <a:cs typeface="Arial" panose="020B0604020202020204" pitchFamily="34" charset="0"/>
              </a:rPr>
              <a:t>Please complete </a:t>
            </a:r>
            <a:br>
              <a:rPr lang="en-US" sz="5400" b="1" kern="0" spc="-120" dirty="0">
                <a:ln w="3175">
                  <a:noFill/>
                </a:ln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US" sz="5400" b="1" kern="0" spc="-120" dirty="0">
                <a:ln w="3175">
                  <a:noFill/>
                </a:ln>
                <a:solidFill>
                  <a:srgbClr val="FFFFFF"/>
                </a:solidFill>
                <a:cs typeface="Arial" panose="020B0604020202020204" pitchFamily="34" charset="0"/>
              </a:rPr>
              <a:t>the session survey from the Session Details screen in your TC17 app</a:t>
            </a:r>
          </a:p>
        </p:txBody>
      </p:sp>
      <p:sp>
        <p:nvSpPr>
          <p:cNvPr id="3" name="Freeform 5"/>
          <p:cNvSpPr>
            <a:spLocks noEditPoints="1"/>
          </p:cNvSpPr>
          <p:nvPr/>
        </p:nvSpPr>
        <p:spPr bwMode="auto">
          <a:xfrm>
            <a:off x="1243280" y="2942324"/>
            <a:ext cx="2002195" cy="1623731"/>
          </a:xfrm>
          <a:custGeom>
            <a:avLst/>
            <a:gdLst>
              <a:gd name="T0" fmla="*/ 656 w 656"/>
              <a:gd name="T1" fmla="*/ 67 h 532"/>
              <a:gd name="T2" fmla="*/ 587 w 656"/>
              <a:gd name="T3" fmla="*/ 0 h 532"/>
              <a:gd name="T4" fmla="*/ 496 w 656"/>
              <a:gd name="T5" fmla="*/ 91 h 532"/>
              <a:gd name="T6" fmla="*/ 496 w 656"/>
              <a:gd name="T7" fmla="*/ 33 h 532"/>
              <a:gd name="T8" fmla="*/ 0 w 656"/>
              <a:gd name="T9" fmla="*/ 33 h 532"/>
              <a:gd name="T10" fmla="*/ 0 w 656"/>
              <a:gd name="T11" fmla="*/ 532 h 532"/>
              <a:gd name="T12" fmla="*/ 496 w 656"/>
              <a:gd name="T13" fmla="*/ 532 h 532"/>
              <a:gd name="T14" fmla="*/ 496 w 656"/>
              <a:gd name="T15" fmla="*/ 227 h 532"/>
              <a:gd name="T16" fmla="*/ 656 w 656"/>
              <a:gd name="T17" fmla="*/ 67 h 532"/>
              <a:gd name="T18" fmla="*/ 403 w 656"/>
              <a:gd name="T19" fmla="*/ 438 h 532"/>
              <a:gd name="T20" fmla="*/ 93 w 656"/>
              <a:gd name="T21" fmla="*/ 438 h 532"/>
              <a:gd name="T22" fmla="*/ 93 w 656"/>
              <a:gd name="T23" fmla="*/ 127 h 532"/>
              <a:gd name="T24" fmla="*/ 403 w 656"/>
              <a:gd name="T25" fmla="*/ 127 h 532"/>
              <a:gd name="T26" fmla="*/ 403 w 656"/>
              <a:gd name="T27" fmla="*/ 184 h 532"/>
              <a:gd name="T28" fmla="*/ 310 w 656"/>
              <a:gd name="T29" fmla="*/ 278 h 532"/>
              <a:gd name="T30" fmla="*/ 200 w 656"/>
              <a:gd name="T31" fmla="*/ 165 h 532"/>
              <a:gd name="T32" fmla="*/ 131 w 656"/>
              <a:gd name="T33" fmla="*/ 234 h 532"/>
              <a:gd name="T34" fmla="*/ 243 w 656"/>
              <a:gd name="T35" fmla="*/ 345 h 532"/>
              <a:gd name="T36" fmla="*/ 310 w 656"/>
              <a:gd name="T37" fmla="*/ 414 h 532"/>
              <a:gd name="T38" fmla="*/ 379 w 656"/>
              <a:gd name="T39" fmla="*/ 345 h 532"/>
              <a:gd name="T40" fmla="*/ 403 w 656"/>
              <a:gd name="T41" fmla="*/ 321 h 532"/>
              <a:gd name="T42" fmla="*/ 403 w 656"/>
              <a:gd name="T43" fmla="*/ 438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6" h="532">
                <a:moveTo>
                  <a:pt x="656" y="67"/>
                </a:moveTo>
                <a:lnTo>
                  <a:pt x="587" y="0"/>
                </a:lnTo>
                <a:lnTo>
                  <a:pt x="496" y="91"/>
                </a:lnTo>
                <a:lnTo>
                  <a:pt x="496" y="33"/>
                </a:lnTo>
                <a:lnTo>
                  <a:pt x="0" y="33"/>
                </a:lnTo>
                <a:lnTo>
                  <a:pt x="0" y="532"/>
                </a:lnTo>
                <a:lnTo>
                  <a:pt x="496" y="532"/>
                </a:lnTo>
                <a:lnTo>
                  <a:pt x="496" y="227"/>
                </a:lnTo>
                <a:lnTo>
                  <a:pt x="656" y="67"/>
                </a:lnTo>
                <a:close/>
                <a:moveTo>
                  <a:pt x="403" y="438"/>
                </a:moveTo>
                <a:lnTo>
                  <a:pt x="93" y="438"/>
                </a:lnTo>
                <a:lnTo>
                  <a:pt x="93" y="127"/>
                </a:lnTo>
                <a:lnTo>
                  <a:pt x="403" y="127"/>
                </a:lnTo>
                <a:lnTo>
                  <a:pt x="403" y="184"/>
                </a:lnTo>
                <a:lnTo>
                  <a:pt x="310" y="278"/>
                </a:lnTo>
                <a:lnTo>
                  <a:pt x="200" y="165"/>
                </a:lnTo>
                <a:lnTo>
                  <a:pt x="131" y="234"/>
                </a:lnTo>
                <a:lnTo>
                  <a:pt x="243" y="345"/>
                </a:lnTo>
                <a:lnTo>
                  <a:pt x="310" y="414"/>
                </a:lnTo>
                <a:lnTo>
                  <a:pt x="379" y="345"/>
                </a:lnTo>
                <a:lnTo>
                  <a:pt x="403" y="321"/>
                </a:lnTo>
                <a:lnTo>
                  <a:pt x="403" y="4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iPhone-6-4,7-inch-Three-colors-Moc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35" y="1269955"/>
            <a:ext cx="4287400" cy="58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61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9699781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3737" y="2500313"/>
            <a:ext cx="12464557" cy="2877229"/>
          </a:xfrm>
        </p:spPr>
        <p:txBody>
          <a:bodyPr/>
          <a:lstStyle/>
          <a:p>
            <a:r>
              <a:rPr lang="en-US" dirty="0" smtClean="0"/>
              <a:t>Parameters</a:t>
            </a:r>
            <a:br>
              <a:rPr lang="en-US" dirty="0" smtClean="0"/>
            </a:br>
            <a:r>
              <a:rPr lang="en-US" sz="4400" dirty="0" smtClean="0"/>
              <a:t>Driving Interactivity One Dashboard at a Time</a:t>
            </a:r>
            <a:endParaRPr lang="en-US" sz="4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21413" y="5377543"/>
            <a:ext cx="6929496" cy="1665514"/>
          </a:xfrm>
        </p:spPr>
        <p:txBody>
          <a:bodyPr/>
          <a:lstStyle/>
          <a:p>
            <a:r>
              <a:rPr lang="en-US" dirty="0" smtClean="0"/>
              <a:t>Nena Ballas</a:t>
            </a:r>
            <a:endParaRPr lang="en-US" dirty="0"/>
          </a:p>
          <a:p>
            <a:r>
              <a:rPr lang="en-US" dirty="0" smtClean="0"/>
              <a:t>Manager, Product Consulting</a:t>
            </a:r>
            <a:endParaRPr lang="en-US" dirty="0"/>
          </a:p>
          <a:p>
            <a:r>
              <a:rPr lang="en-US" dirty="0" smtClean="0"/>
              <a:t>Tableau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auto">
          <a:xfrm>
            <a:off x="7850909" y="5377542"/>
            <a:ext cx="6502400" cy="1665514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500" b="1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Rachel Robinson</a:t>
            </a:r>
          </a:p>
          <a:p>
            <a:r>
              <a:rPr lang="en-US" dirty="0" smtClean="0"/>
              <a:t>Senior Product Consultant</a:t>
            </a:r>
          </a:p>
          <a:p>
            <a:r>
              <a:rPr lang="en-US" dirty="0" smtClean="0"/>
              <a:t>Tableau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68" y="2217130"/>
            <a:ext cx="5895586" cy="44216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000133" y="6560254"/>
            <a:ext cx="3525624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chemeClr val="bg1"/>
                </a:solidFill>
              </a:rPr>
              <a:t>Rachel Robinson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2782" y="6577822"/>
            <a:ext cx="2724346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solidFill>
                  <a:schemeClr val="bg1"/>
                </a:solidFill>
              </a:rPr>
              <a:t>Nena Ballas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2608" y="693706"/>
            <a:ext cx="10336180" cy="955722"/>
          </a:xfrm>
        </p:spPr>
        <p:txBody>
          <a:bodyPr/>
          <a:lstStyle/>
          <a:p>
            <a:r>
              <a:rPr lang="en-US" dirty="0" smtClean="0"/>
              <a:t>Your Parameters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6513" y="2764144"/>
            <a:ext cx="4436883" cy="33276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79457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3088" y="2201724"/>
            <a:ext cx="6567906" cy="2880789"/>
          </a:xfrm>
        </p:spPr>
        <p:txBody>
          <a:bodyPr numCol="1"/>
          <a:lstStyle/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1"/>
                </a:solidFill>
              </a:rPr>
              <a:t>Broaden your Tableau toolkit</a:t>
            </a:r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1"/>
                </a:solidFill>
              </a:rPr>
              <a:t>Create new visual interactivity</a:t>
            </a:r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1"/>
                </a:solidFill>
              </a:rPr>
              <a:t>Improve </a:t>
            </a:r>
            <a:r>
              <a:rPr lang="en-US" dirty="0">
                <a:solidFill>
                  <a:schemeClr val="tx1"/>
                </a:solidFill>
              </a:rPr>
              <a:t>end-user experience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adventure ti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811" y="3661164"/>
            <a:ext cx="4615542" cy="379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822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parameter?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9979" y="1899910"/>
            <a:ext cx="13984227" cy="4210383"/>
          </a:xfrm>
        </p:spPr>
        <p:txBody>
          <a:bodyPr/>
          <a:lstStyle/>
          <a:p>
            <a:r>
              <a:rPr lang="en-US" dirty="0" smtClean="0"/>
              <a:t>Parameters are dynamic values that can replace constant values.</a:t>
            </a:r>
            <a:endParaRPr lang="en-US" dirty="0"/>
          </a:p>
          <a:p>
            <a:r>
              <a:rPr lang="en-US" dirty="0" smtClean="0">
                <a:solidFill>
                  <a:schemeClr val="accent4"/>
                </a:solidFill>
              </a:rPr>
              <a:t>In Tableau, parameters are used to extend interactivity.</a:t>
            </a:r>
          </a:p>
          <a:p>
            <a:endParaRPr lang="en-US" dirty="0"/>
          </a:p>
          <a:p>
            <a:r>
              <a:rPr lang="en-US" i="1" dirty="0" smtClean="0"/>
              <a:t>Customize values</a:t>
            </a:r>
          </a:p>
          <a:p>
            <a:r>
              <a:rPr lang="en-US" i="1" dirty="0" smtClean="0"/>
              <a:t>Change thresholds</a:t>
            </a:r>
          </a:p>
          <a:p>
            <a:r>
              <a:rPr lang="en-US" i="1" dirty="0" smtClean="0"/>
              <a:t>Dynamic dimensions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78" y="3890421"/>
            <a:ext cx="5314989" cy="2581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628" y="5181068"/>
            <a:ext cx="2787763" cy="2398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81083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3088" y="2020900"/>
            <a:ext cx="12063733" cy="5133713"/>
          </a:xfrm>
        </p:spPr>
        <p:txBody>
          <a:bodyPr numCol="2"/>
          <a:lstStyle/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Bin Sizes</a:t>
            </a: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Top and Bottom N</a:t>
            </a: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Moving Average</a:t>
            </a: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Dynamic Dates</a:t>
            </a: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Key Performance Indicators</a:t>
            </a: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Field Swapping</a:t>
            </a: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Sheet Swapping</a:t>
            </a:r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1"/>
                </a:solidFill>
              </a:rPr>
              <a:t>…</a:t>
            </a:r>
            <a:r>
              <a:rPr lang="en-US" i="1" dirty="0">
                <a:solidFill>
                  <a:schemeClr val="tx1"/>
                </a:solidFill>
              </a:rPr>
              <a:t>and more!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2400"/>
              </a:spcBef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3088" y="2101266"/>
            <a:ext cx="11366149" cy="4382738"/>
          </a:xfrm>
        </p:spPr>
        <p:txBody>
          <a:bodyPr numCol="2"/>
          <a:lstStyle/>
          <a:p>
            <a:pPr>
              <a:spcBef>
                <a:spcPts val="2400"/>
              </a:spcBef>
            </a:pPr>
            <a:r>
              <a:rPr lang="en-US" sz="3200" b="1" dirty="0" smtClean="0">
                <a:solidFill>
                  <a:schemeClr val="accent4"/>
                </a:solidFill>
                <a:latin typeface="+mn-lt"/>
              </a:rPr>
              <a:t>On your desktop:</a:t>
            </a:r>
          </a:p>
          <a:p>
            <a:pPr>
              <a:spcBef>
                <a:spcPts val="2400"/>
              </a:spcBef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Starting Workbook</a:t>
            </a:r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1"/>
                </a:solidFill>
              </a:rPr>
              <a:t>Completed Workbook</a:t>
            </a:r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1"/>
                </a:solidFill>
              </a:rPr>
              <a:t>Guided Website</a:t>
            </a:r>
          </a:p>
          <a:p>
            <a:pPr>
              <a:spcBef>
                <a:spcPts val="2400"/>
              </a:spcBef>
            </a:pPr>
            <a:endParaRPr lang="en-US" dirty="0" smtClean="0">
              <a:solidFill>
                <a:schemeClr val="accent4"/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accent4"/>
              </a:solidFill>
            </a:endParaRPr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accent4"/>
                </a:solidFill>
              </a:rPr>
              <a:t>Around the room:</a:t>
            </a:r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1"/>
                </a:solidFill>
              </a:rPr>
              <a:t>Room Assistants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84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13066" y="1917832"/>
            <a:ext cx="3563767" cy="1379480"/>
          </a:xfrm>
        </p:spPr>
        <p:txBody>
          <a:bodyPr/>
          <a:lstStyle/>
          <a:p>
            <a:r>
              <a:rPr lang="en-US" dirty="0" smtClean="0"/>
              <a:t>Break!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99" y="3297312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714513_TC17_PPT_Template_0428">
  <a:themeElements>
    <a:clrScheme name="TC17">
      <a:dk1>
        <a:srgbClr val="505050"/>
      </a:dk1>
      <a:lt1>
        <a:srgbClr val="FFFFFF"/>
      </a:lt1>
      <a:dk2>
        <a:srgbClr val="150454"/>
      </a:dk2>
      <a:lt2>
        <a:srgbClr val="EAEAEA"/>
      </a:lt2>
      <a:accent1>
        <a:srgbClr val="2D93AA"/>
      </a:accent1>
      <a:accent2>
        <a:srgbClr val="8DC63F"/>
      </a:accent2>
      <a:accent3>
        <a:srgbClr val="150454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2D64AA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14513_TC17_PPT_Template_0508" id="{25F358F8-A1E4-4C5F-86F7-F06E7303F710}" vid="{1348FF43-2C35-4F5B-B2E8-A158B3FB1C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630a2e83-186a-4a0f-ab27-bee8a8096abc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714513_TC17_PPT_Template_0508</Template>
  <TotalTime>4972</TotalTime>
  <Words>270</Words>
  <Application>Microsoft Office PowerPoint</Application>
  <PresentationFormat>Custom</PresentationFormat>
  <Paragraphs>96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Consolas</vt:lpstr>
      <vt:lpstr>Segoe UI</vt:lpstr>
      <vt:lpstr>Wingdings</vt:lpstr>
      <vt:lpstr>714513_TC17_PPT_Template_0428</vt:lpstr>
      <vt:lpstr>PowerPoint Presentation</vt:lpstr>
      <vt:lpstr>Welcome</vt:lpstr>
      <vt:lpstr>Parameters Driving Interactivity One Dashboard at a Time</vt:lpstr>
      <vt:lpstr>PowerPoint Presentation</vt:lpstr>
      <vt:lpstr>Objectives</vt:lpstr>
      <vt:lpstr>What is a parameter?</vt:lpstr>
      <vt:lpstr>Agenda</vt:lpstr>
      <vt:lpstr>Resources</vt:lpstr>
      <vt:lpstr>Break!</vt:lpstr>
      <vt:lpstr>PowerPoint Presentation</vt:lpstr>
      <vt:lpstr>PowerPoint Presentation</vt:lpstr>
      <vt:lpstr>PowerPoint Presentation</vt:lpstr>
    </vt:vector>
  </TitlesOfParts>
  <Company>Tableau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Nena Ballas</dc:creator>
  <cp:keywords>Tableau Conference 2016</cp:keywords>
  <cp:lastModifiedBy>Rachel Robinson</cp:lastModifiedBy>
  <cp:revision>17</cp:revision>
  <dcterms:created xsi:type="dcterms:W3CDTF">2017-07-01T13:10:56Z</dcterms:created>
  <dcterms:modified xsi:type="dcterms:W3CDTF">2017-09-11T22:43:27Z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